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77" r:id="rId5"/>
    <p:sldId id="266" r:id="rId6"/>
    <p:sldId id="278" r:id="rId7"/>
    <p:sldId id="279" r:id="rId8"/>
    <p:sldId id="280" r:id="rId9"/>
    <p:sldId id="286" r:id="rId10"/>
    <p:sldId id="274"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8793DB-6B05-42D9-8041-0F5DDA9648C9}">
          <p14:sldIdLst>
            <p14:sldId id="277"/>
            <p14:sldId id="266"/>
            <p14:sldId id="278"/>
            <p14:sldId id="279"/>
            <p14:sldId id="280"/>
            <p14:sldId id="286"/>
            <p14:sldId id="274"/>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0" autoAdjust="0"/>
  </p:normalViewPr>
  <p:slideViewPr>
    <p:cSldViewPr snapToGrid="0">
      <p:cViewPr varScale="1">
        <p:scale>
          <a:sx n="55" d="100"/>
          <a:sy n="55" d="100"/>
        </p:scale>
        <p:origin x="38" y="38"/>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SS_STUDENT\Desktop\NSS\Excel\Projects\nashville_city_cemetery-MylahKate\data\Historic_Nashville_City_Cemetery_Interments__1846-1979_M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SS_STUDENT\Desktop\NSS\Excel\Projects\nashville_city_cemetery-MylahKate\data\Historic_Nashville_City_Cemetery_Interments__1846-1979_MG.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[Historic_Nashville_City_Cemetery_Interments__1846-1979_MG.xlsx]Last_Name!PivotTable2</c:name>
    <c:fmtId val="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3 Last Names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Last_Name!$B$3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0BB8-4DCC-8303-58E8A749715A}"/>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0BB8-4DCC-8303-58E8A749715A}"/>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0BB8-4DCC-8303-58E8A749715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Last_Name!$A$4:$A$7</c:f>
              <c:strCache>
                <c:ptCount val="3"/>
                <c:pt idx="0">
                  <c:v>Smith</c:v>
                </c:pt>
                <c:pt idx="1">
                  <c:v>Brown</c:v>
                </c:pt>
                <c:pt idx="2">
                  <c:v>Johnson</c:v>
                </c:pt>
              </c:strCache>
            </c:strRef>
          </c:cat>
          <c:val>
            <c:numRef>
              <c:f>Last_Name!$B$4:$B$7</c:f>
              <c:numCache>
                <c:formatCode>General</c:formatCode>
                <c:ptCount val="3"/>
                <c:pt idx="0">
                  <c:v>129</c:v>
                </c:pt>
                <c:pt idx="1">
                  <c:v>112</c:v>
                </c:pt>
                <c:pt idx="2">
                  <c:v>96</c:v>
                </c:pt>
              </c:numCache>
            </c:numRef>
          </c:val>
          <c:extLst>
            <c:ext xmlns:c16="http://schemas.microsoft.com/office/drawing/2014/chart" uri="{C3380CC4-5D6E-409C-BE32-E72D297353CC}">
              <c16:uniqueId val="{00000006-0BB8-4DCC-8303-58E8A749715A}"/>
            </c:ext>
          </c:extLst>
        </c:ser>
        <c:dLbls>
          <c:dLblPos val="bestFit"/>
          <c:showLegendKey val="0"/>
          <c:showVal val="1"/>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[Historic_Nashville_City_Cemetery_Interments__1846-1979_MG.xlsx]Burials_By_Race!PivotTable3</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Burials</a:t>
            </a:r>
            <a:r>
              <a:rPr lang="en-US" baseline="0"/>
              <a:t> by Race</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doughnutChart>
        <c:varyColors val="1"/>
        <c:ser>
          <c:idx val="0"/>
          <c:order val="0"/>
          <c:tx>
            <c:strRef>
              <c:f>Burials_By_Race!$B$3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Burials_By_Race!$A$4:$A$6</c:f>
              <c:strCache>
                <c:ptCount val="2"/>
                <c:pt idx="0">
                  <c:v>B</c:v>
                </c:pt>
                <c:pt idx="1">
                  <c:v>W</c:v>
                </c:pt>
              </c:strCache>
            </c:strRef>
          </c:cat>
          <c:val>
            <c:numRef>
              <c:f>Burials_By_Race!$B$4:$B$6</c:f>
              <c:numCache>
                <c:formatCode>General</c:formatCode>
                <c:ptCount val="2"/>
                <c:pt idx="0">
                  <c:v>6363</c:v>
                </c:pt>
                <c:pt idx="1">
                  <c:v>12208</c:v>
                </c:pt>
              </c:numCache>
            </c:numRef>
          </c:val>
          <c:extLst>
            <c:ext xmlns:c16="http://schemas.microsoft.com/office/drawing/2014/chart" uri="{C3380CC4-5D6E-409C-BE32-E72D297353CC}">
              <c16:uniqueId val="{0000000F-B732-46AE-841E-3A667545B3E9}"/>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5/19/2022</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5/19/2022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1" y="2411570"/>
            <a:ext cx="12192000" cy="1425257"/>
          </a:xfrm>
        </p:spPr>
        <p:txBody>
          <a:bodyPr/>
          <a:lstStyle/>
          <a:p>
            <a:r>
              <a:rPr lang="en-US" noProof="0" dirty="0"/>
              <a:t>Nashville City </a:t>
            </a:r>
            <a:br>
              <a:rPr lang="en-US" noProof="0" dirty="0"/>
            </a:br>
            <a:r>
              <a:rPr lang="en-US" noProof="0" dirty="0"/>
              <a:t>Cemetery</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Mylah Kate Gainey</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327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4699742" y="1145841"/>
            <a:ext cx="2037444" cy="469089"/>
          </a:xfrm>
        </p:spPr>
        <p:txBody>
          <a:bodyPr/>
          <a:lstStyle/>
          <a:p>
            <a:r>
              <a:rPr lang="en-US" sz="1800" noProof="0" dirty="0"/>
              <a:t>Dashboard</a:t>
            </a:r>
            <a:endParaRPr lang="en-US" sz="1800" dirty="0"/>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2022</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NCCA</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r>
              <a:rPr lang="en-US" dirty="0"/>
              <a:t>2</a:t>
            </a:r>
          </a:p>
        </p:txBody>
      </p:sp>
      <p:pic>
        <p:nvPicPr>
          <p:cNvPr id="2" name="Picture 1">
            <a:extLst>
              <a:ext uri="{FF2B5EF4-FFF2-40B4-BE49-F238E27FC236}">
                <a16:creationId xmlns:a16="http://schemas.microsoft.com/office/drawing/2014/main" id="{E4296C29-A834-4E1A-ABC5-52B9E958057A}"/>
              </a:ext>
            </a:extLst>
          </p:cNvPr>
          <p:cNvPicPr>
            <a:picLocks noChangeAspect="1"/>
          </p:cNvPicPr>
          <p:nvPr/>
        </p:nvPicPr>
        <p:blipFill>
          <a:blip r:embed="rId3"/>
          <a:stretch>
            <a:fillRect/>
          </a:stretch>
        </p:blipFill>
        <p:spPr>
          <a:xfrm>
            <a:off x="0" y="-22210"/>
            <a:ext cx="4959927" cy="3274280"/>
          </a:xfrm>
          <a:prstGeom prst="rect">
            <a:avLst/>
          </a:prstGeom>
        </p:spPr>
      </p:pic>
      <p:pic>
        <p:nvPicPr>
          <p:cNvPr id="20" name="Picture 19">
            <a:extLst>
              <a:ext uri="{FF2B5EF4-FFF2-40B4-BE49-F238E27FC236}">
                <a16:creationId xmlns:a16="http://schemas.microsoft.com/office/drawing/2014/main" id="{9B76F2E6-DCF0-41D0-85E1-909A91B31067}"/>
              </a:ext>
            </a:extLst>
          </p:cNvPr>
          <p:cNvPicPr>
            <a:picLocks noChangeAspect="1"/>
          </p:cNvPicPr>
          <p:nvPr/>
        </p:nvPicPr>
        <p:blipFill>
          <a:blip r:embed="rId4"/>
          <a:stretch>
            <a:fillRect/>
          </a:stretch>
        </p:blipFill>
        <p:spPr>
          <a:xfrm>
            <a:off x="6477000" y="-59833"/>
            <a:ext cx="5715000" cy="3349527"/>
          </a:xfrm>
          <a:prstGeom prst="rect">
            <a:avLst/>
          </a:prstGeom>
        </p:spPr>
      </p:pic>
      <p:pic>
        <p:nvPicPr>
          <p:cNvPr id="21" name="Picture 20">
            <a:extLst>
              <a:ext uri="{FF2B5EF4-FFF2-40B4-BE49-F238E27FC236}">
                <a16:creationId xmlns:a16="http://schemas.microsoft.com/office/drawing/2014/main" id="{B5A5EC9E-70A6-4EC5-8448-D19FFAEDE299}"/>
              </a:ext>
            </a:extLst>
          </p:cNvPr>
          <p:cNvPicPr>
            <a:picLocks noChangeAspect="1"/>
          </p:cNvPicPr>
          <p:nvPr/>
        </p:nvPicPr>
        <p:blipFill>
          <a:blip r:embed="rId5"/>
          <a:stretch>
            <a:fillRect/>
          </a:stretch>
        </p:blipFill>
        <p:spPr>
          <a:xfrm>
            <a:off x="1856508" y="3267823"/>
            <a:ext cx="8478981" cy="3597866"/>
          </a:xfrm>
          <a:prstGeom prst="rect">
            <a:avLst/>
          </a:prstGeom>
        </p:spPr>
      </p:pic>
    </p:spTree>
    <p:extLst>
      <p:ext uri="{BB962C8B-B14F-4D97-AF65-F5344CB8AC3E}">
        <p14:creationId xmlns:p14="http://schemas.microsoft.com/office/powerpoint/2010/main" val="790109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4699742" y="1145841"/>
            <a:ext cx="2037444" cy="469089"/>
          </a:xfrm>
        </p:spPr>
        <p:txBody>
          <a:bodyPr/>
          <a:lstStyle/>
          <a:p>
            <a:r>
              <a:rPr lang="en-US" sz="1800" noProof="0" dirty="0"/>
              <a:t>Dashboard</a:t>
            </a:r>
            <a:endParaRPr lang="en-US" sz="1800" dirty="0"/>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2022</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NCCA</a:t>
            </a:r>
          </a:p>
        </p:txBody>
      </p:sp>
      <p:pic>
        <p:nvPicPr>
          <p:cNvPr id="2" name="Picture 1">
            <a:extLst>
              <a:ext uri="{FF2B5EF4-FFF2-40B4-BE49-F238E27FC236}">
                <a16:creationId xmlns:a16="http://schemas.microsoft.com/office/drawing/2014/main" id="{F1045008-D2D4-41F9-9F38-351BFA1B7C2B}"/>
              </a:ext>
            </a:extLst>
          </p:cNvPr>
          <p:cNvPicPr>
            <a:picLocks noChangeAspect="1"/>
          </p:cNvPicPr>
          <p:nvPr/>
        </p:nvPicPr>
        <p:blipFill>
          <a:blip r:embed="rId3"/>
          <a:stretch>
            <a:fillRect/>
          </a:stretch>
        </p:blipFill>
        <p:spPr>
          <a:xfrm>
            <a:off x="0" y="90303"/>
            <a:ext cx="4885581" cy="3049253"/>
          </a:xfrm>
          <a:prstGeom prst="rect">
            <a:avLst/>
          </a:prstGeom>
        </p:spPr>
      </p:pic>
      <p:pic>
        <p:nvPicPr>
          <p:cNvPr id="3" name="Picture 2">
            <a:extLst>
              <a:ext uri="{FF2B5EF4-FFF2-40B4-BE49-F238E27FC236}">
                <a16:creationId xmlns:a16="http://schemas.microsoft.com/office/drawing/2014/main" id="{EE11CB82-F606-43DE-B30B-D8972D60D133}"/>
              </a:ext>
            </a:extLst>
          </p:cNvPr>
          <p:cNvPicPr>
            <a:picLocks noChangeAspect="1"/>
          </p:cNvPicPr>
          <p:nvPr/>
        </p:nvPicPr>
        <p:blipFill>
          <a:blip r:embed="rId4"/>
          <a:stretch>
            <a:fillRect/>
          </a:stretch>
        </p:blipFill>
        <p:spPr>
          <a:xfrm>
            <a:off x="6880695" y="3577790"/>
            <a:ext cx="5311305" cy="3242537"/>
          </a:xfrm>
          <a:prstGeom prst="rect">
            <a:avLst/>
          </a:prstGeom>
        </p:spPr>
      </p:pic>
      <p:pic>
        <p:nvPicPr>
          <p:cNvPr id="4" name="Picture 3">
            <a:extLst>
              <a:ext uri="{FF2B5EF4-FFF2-40B4-BE49-F238E27FC236}">
                <a16:creationId xmlns:a16="http://schemas.microsoft.com/office/drawing/2014/main" id="{3B3D2AD5-4FD7-4F56-AA74-227BF14E6964}"/>
              </a:ext>
            </a:extLst>
          </p:cNvPr>
          <p:cNvPicPr>
            <a:picLocks noChangeAspect="1"/>
          </p:cNvPicPr>
          <p:nvPr/>
        </p:nvPicPr>
        <p:blipFill>
          <a:blip r:embed="rId5"/>
          <a:stretch>
            <a:fillRect/>
          </a:stretch>
        </p:blipFill>
        <p:spPr>
          <a:xfrm>
            <a:off x="0" y="3661684"/>
            <a:ext cx="5037705" cy="3062814"/>
          </a:xfrm>
          <a:prstGeom prst="rect">
            <a:avLst/>
          </a:prstGeom>
        </p:spPr>
      </p:pic>
      <p:pic>
        <p:nvPicPr>
          <p:cNvPr id="5" name="Picture 4">
            <a:extLst>
              <a:ext uri="{FF2B5EF4-FFF2-40B4-BE49-F238E27FC236}">
                <a16:creationId xmlns:a16="http://schemas.microsoft.com/office/drawing/2014/main" id="{EB79E0DA-ECD7-422F-843F-378846ABC04E}"/>
              </a:ext>
            </a:extLst>
          </p:cNvPr>
          <p:cNvPicPr>
            <a:picLocks noChangeAspect="1"/>
          </p:cNvPicPr>
          <p:nvPr/>
        </p:nvPicPr>
        <p:blipFill>
          <a:blip r:embed="rId6"/>
          <a:stretch>
            <a:fillRect/>
          </a:stretch>
        </p:blipFill>
        <p:spPr>
          <a:xfrm>
            <a:off x="6945251" y="90303"/>
            <a:ext cx="5246748" cy="3189908"/>
          </a:xfrm>
          <a:prstGeom prst="rect">
            <a:avLst/>
          </a:prstGeom>
        </p:spPr>
      </p:pic>
    </p:spTree>
    <p:extLst>
      <p:ext uri="{BB962C8B-B14F-4D97-AF65-F5344CB8AC3E}">
        <p14:creationId xmlns:p14="http://schemas.microsoft.com/office/powerpoint/2010/main" val="217126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4699742" y="1145841"/>
            <a:ext cx="2037444" cy="469089"/>
          </a:xfrm>
        </p:spPr>
        <p:txBody>
          <a:bodyPr/>
          <a:lstStyle/>
          <a:p>
            <a:r>
              <a:rPr lang="en-US" sz="1800" noProof="0" dirty="0"/>
              <a:t>Dashboard</a:t>
            </a:r>
            <a:endParaRPr lang="en-US" sz="1800" dirty="0"/>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2022</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NCCA</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r>
              <a:rPr lang="en-US" dirty="0"/>
              <a:t>2</a:t>
            </a:r>
          </a:p>
        </p:txBody>
      </p:sp>
      <p:pic>
        <p:nvPicPr>
          <p:cNvPr id="3" name="Picture 2">
            <a:extLst>
              <a:ext uri="{FF2B5EF4-FFF2-40B4-BE49-F238E27FC236}">
                <a16:creationId xmlns:a16="http://schemas.microsoft.com/office/drawing/2014/main" id="{7CE21F4A-887A-45CF-BDC6-AFE01CFFB051}"/>
              </a:ext>
            </a:extLst>
          </p:cNvPr>
          <p:cNvPicPr>
            <a:picLocks noChangeAspect="1"/>
          </p:cNvPicPr>
          <p:nvPr/>
        </p:nvPicPr>
        <p:blipFill>
          <a:blip r:embed="rId3"/>
          <a:stretch>
            <a:fillRect/>
          </a:stretch>
        </p:blipFill>
        <p:spPr>
          <a:xfrm>
            <a:off x="0" y="11542"/>
            <a:ext cx="4892490" cy="3206773"/>
          </a:xfrm>
          <a:prstGeom prst="rect">
            <a:avLst/>
          </a:prstGeom>
        </p:spPr>
      </p:pic>
      <p:pic>
        <p:nvPicPr>
          <p:cNvPr id="4" name="Picture 3">
            <a:extLst>
              <a:ext uri="{FF2B5EF4-FFF2-40B4-BE49-F238E27FC236}">
                <a16:creationId xmlns:a16="http://schemas.microsoft.com/office/drawing/2014/main" id="{7F44C63A-42CE-4AC5-BEF4-0DF73854C95B}"/>
              </a:ext>
            </a:extLst>
          </p:cNvPr>
          <p:cNvPicPr>
            <a:picLocks noChangeAspect="1"/>
          </p:cNvPicPr>
          <p:nvPr/>
        </p:nvPicPr>
        <p:blipFill>
          <a:blip r:embed="rId4"/>
          <a:stretch>
            <a:fillRect/>
          </a:stretch>
        </p:blipFill>
        <p:spPr>
          <a:xfrm>
            <a:off x="-12193" y="3720829"/>
            <a:ext cx="4904683" cy="3137171"/>
          </a:xfrm>
          <a:prstGeom prst="rect">
            <a:avLst/>
          </a:prstGeom>
        </p:spPr>
      </p:pic>
      <p:pic>
        <p:nvPicPr>
          <p:cNvPr id="5" name="Picture 4">
            <a:extLst>
              <a:ext uri="{FF2B5EF4-FFF2-40B4-BE49-F238E27FC236}">
                <a16:creationId xmlns:a16="http://schemas.microsoft.com/office/drawing/2014/main" id="{A1A4C6FE-3107-4D89-ACBE-00946625A903}"/>
              </a:ext>
            </a:extLst>
          </p:cNvPr>
          <p:cNvPicPr>
            <a:picLocks noChangeAspect="1"/>
          </p:cNvPicPr>
          <p:nvPr/>
        </p:nvPicPr>
        <p:blipFill>
          <a:blip r:embed="rId5"/>
          <a:stretch>
            <a:fillRect/>
          </a:stretch>
        </p:blipFill>
        <p:spPr>
          <a:xfrm>
            <a:off x="7405886" y="11543"/>
            <a:ext cx="4584589" cy="3206774"/>
          </a:xfrm>
          <a:prstGeom prst="rect">
            <a:avLst/>
          </a:prstGeom>
        </p:spPr>
      </p:pic>
      <p:pic>
        <p:nvPicPr>
          <p:cNvPr id="6" name="Picture 5">
            <a:extLst>
              <a:ext uri="{FF2B5EF4-FFF2-40B4-BE49-F238E27FC236}">
                <a16:creationId xmlns:a16="http://schemas.microsoft.com/office/drawing/2014/main" id="{1BDF4145-DA22-4D3B-9242-9F4DE7B9B40E}"/>
              </a:ext>
            </a:extLst>
          </p:cNvPr>
          <p:cNvPicPr>
            <a:picLocks noChangeAspect="1"/>
          </p:cNvPicPr>
          <p:nvPr/>
        </p:nvPicPr>
        <p:blipFill>
          <a:blip r:embed="rId6"/>
          <a:stretch>
            <a:fillRect/>
          </a:stretch>
        </p:blipFill>
        <p:spPr>
          <a:xfrm>
            <a:off x="7010476" y="3732030"/>
            <a:ext cx="5181524" cy="3114427"/>
          </a:xfrm>
          <a:prstGeom prst="rect">
            <a:avLst/>
          </a:prstGeom>
        </p:spPr>
      </p:pic>
    </p:spTree>
    <p:extLst>
      <p:ext uri="{BB962C8B-B14F-4D97-AF65-F5344CB8AC3E}">
        <p14:creationId xmlns:p14="http://schemas.microsoft.com/office/powerpoint/2010/main" val="3825289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BE5B953-EF9F-4041-99DD-A612D068CA20}"/>
              </a:ext>
            </a:extLst>
          </p:cNvPr>
          <p:cNvSpPr>
            <a:spLocks noGrp="1"/>
          </p:cNvSpPr>
          <p:nvPr>
            <p:ph type="title"/>
          </p:nvPr>
        </p:nvSpPr>
        <p:spPr>
          <a:xfrm>
            <a:off x="4827484" y="1173550"/>
            <a:ext cx="2037444" cy="469089"/>
          </a:xfrm>
        </p:spPr>
        <p:txBody>
          <a:bodyPr/>
          <a:lstStyle/>
          <a:p>
            <a:r>
              <a:rPr lang="en-US" sz="1800" noProof="0" dirty="0"/>
              <a:t>Dashboard</a:t>
            </a:r>
            <a:endParaRPr lang="en-US" sz="1800" dirty="0"/>
          </a:p>
        </p:txBody>
      </p:sp>
      <p:pic>
        <p:nvPicPr>
          <p:cNvPr id="23" name="Picture Placeholder 22" descr="A picture containing plant, grass">
            <a:extLst>
              <a:ext uri="{FF2B5EF4-FFF2-40B4-BE49-F238E27FC236}">
                <a16:creationId xmlns:a16="http://schemas.microsoft.com/office/drawing/2014/main" id="{2C4E5530-CABD-4A85-83DA-8368360A3E1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0" y="4234542"/>
            <a:ext cx="12191999" cy="2623457"/>
          </a:xfrm>
        </p:spPr>
      </p:pic>
      <p:sp>
        <p:nvSpPr>
          <p:cNvPr id="14" name="Date Placeholder 13">
            <a:extLst>
              <a:ext uri="{FF2B5EF4-FFF2-40B4-BE49-F238E27FC236}">
                <a16:creationId xmlns:a16="http://schemas.microsoft.com/office/drawing/2014/main" id="{4FDD6906-1C24-4943-96AE-3D921C54A365}"/>
              </a:ext>
            </a:extLst>
          </p:cNvPr>
          <p:cNvSpPr>
            <a:spLocks noGrp="1"/>
          </p:cNvSpPr>
          <p:nvPr>
            <p:ph type="dt" sz="half" idx="2"/>
          </p:nvPr>
        </p:nvSpPr>
        <p:spPr>
          <a:xfrm>
            <a:off x="838200" y="6356350"/>
            <a:ext cx="2743200" cy="365125"/>
          </a:xfrm>
        </p:spPr>
        <p:txBody>
          <a:bodyPr/>
          <a:lstStyle/>
          <a:p>
            <a:r>
              <a:rPr lang="en-US" dirty="0"/>
              <a:t>2022</a:t>
            </a:r>
          </a:p>
        </p:txBody>
      </p:sp>
      <p:sp>
        <p:nvSpPr>
          <p:cNvPr id="15" name="Footer Placeholder 14">
            <a:extLst>
              <a:ext uri="{FF2B5EF4-FFF2-40B4-BE49-F238E27FC236}">
                <a16:creationId xmlns:a16="http://schemas.microsoft.com/office/drawing/2014/main" id="{7E994A2C-DB38-4747-8F1D-41BA60924831}"/>
              </a:ext>
            </a:extLst>
          </p:cNvPr>
          <p:cNvSpPr>
            <a:spLocks noGrp="1"/>
          </p:cNvSpPr>
          <p:nvPr>
            <p:ph type="ftr" sz="quarter" idx="3"/>
          </p:nvPr>
        </p:nvSpPr>
        <p:spPr>
          <a:xfrm>
            <a:off x="4038600" y="6356350"/>
            <a:ext cx="4114800" cy="365125"/>
          </a:xfrm>
        </p:spPr>
        <p:txBody>
          <a:bodyPr/>
          <a:lstStyle/>
          <a:p>
            <a:r>
              <a:rPr lang="en-US" dirty="0"/>
              <a:t>NCCA</a:t>
            </a:r>
          </a:p>
        </p:txBody>
      </p:sp>
      <p:sp>
        <p:nvSpPr>
          <p:cNvPr id="16" name="Slide Number Placeholder 15">
            <a:extLst>
              <a:ext uri="{FF2B5EF4-FFF2-40B4-BE49-F238E27FC236}">
                <a16:creationId xmlns:a16="http://schemas.microsoft.com/office/drawing/2014/main" id="{B4B869B9-27B2-49B6-8155-82C866DB1AD1}"/>
              </a:ext>
            </a:extLst>
          </p:cNvPr>
          <p:cNvSpPr>
            <a:spLocks noGrp="1"/>
          </p:cNvSpPr>
          <p:nvPr>
            <p:ph type="sldNum" sz="quarter" idx="4"/>
          </p:nvPr>
        </p:nvSpPr>
        <p:spPr>
          <a:xfrm>
            <a:off x="8610600" y="6356350"/>
            <a:ext cx="2743200" cy="365125"/>
          </a:xfrm>
        </p:spPr>
        <p:txBody>
          <a:bodyPr/>
          <a:lstStyle/>
          <a:p>
            <a:r>
              <a:rPr lang="en-US" dirty="0"/>
              <a:t>5</a:t>
            </a:r>
          </a:p>
        </p:txBody>
      </p:sp>
      <p:graphicFrame>
        <p:nvGraphicFramePr>
          <p:cNvPr id="10" name="Chart 9">
            <a:extLst>
              <a:ext uri="{FF2B5EF4-FFF2-40B4-BE49-F238E27FC236}">
                <a16:creationId xmlns:a16="http://schemas.microsoft.com/office/drawing/2014/main" id="{955AB3CA-F1B7-4FF9-8B5C-46475F20F45D}"/>
              </a:ext>
            </a:extLst>
          </p:cNvPr>
          <p:cNvGraphicFramePr>
            <a:graphicFrameLocks/>
          </p:cNvGraphicFramePr>
          <p:nvPr>
            <p:extLst>
              <p:ext uri="{D42A27DB-BD31-4B8C-83A1-F6EECF244321}">
                <p14:modId xmlns:p14="http://schemas.microsoft.com/office/powerpoint/2010/main" val="702073496"/>
              </p:ext>
            </p:extLst>
          </p:nvPr>
        </p:nvGraphicFramePr>
        <p:xfrm>
          <a:off x="-1" y="127619"/>
          <a:ext cx="4946073" cy="3474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DF0CEB6F-4D16-4ED4-9BD5-DB7B802856A1}"/>
              </a:ext>
            </a:extLst>
          </p:cNvPr>
          <p:cNvGraphicFramePr>
            <a:graphicFrameLocks/>
          </p:cNvGraphicFramePr>
          <p:nvPr>
            <p:extLst>
              <p:ext uri="{D42A27DB-BD31-4B8C-83A1-F6EECF244321}">
                <p14:modId xmlns:p14="http://schemas.microsoft.com/office/powerpoint/2010/main" val="461157308"/>
              </p:ext>
            </p:extLst>
          </p:nvPr>
        </p:nvGraphicFramePr>
        <p:xfrm>
          <a:off x="6864928" y="-8908"/>
          <a:ext cx="5216236" cy="3611089"/>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3">
            <a:extLst>
              <a:ext uri="{FF2B5EF4-FFF2-40B4-BE49-F238E27FC236}">
                <a16:creationId xmlns:a16="http://schemas.microsoft.com/office/drawing/2014/main" id="{1650DEC3-5778-4DFE-B0A1-65C650845769}"/>
              </a:ext>
            </a:extLst>
          </p:cNvPr>
          <p:cNvPicPr>
            <a:picLocks noChangeAspect="1"/>
          </p:cNvPicPr>
          <p:nvPr/>
        </p:nvPicPr>
        <p:blipFill>
          <a:blip r:embed="rId5"/>
          <a:stretch>
            <a:fillRect/>
          </a:stretch>
        </p:blipFill>
        <p:spPr>
          <a:xfrm>
            <a:off x="3848100" y="3602181"/>
            <a:ext cx="4114800" cy="3136408"/>
          </a:xfrm>
          <a:prstGeom prst="rect">
            <a:avLst/>
          </a:prstGeom>
        </p:spPr>
      </p:pic>
    </p:spTree>
    <p:extLst>
      <p:ext uri="{BB962C8B-B14F-4D97-AF65-F5344CB8AC3E}">
        <p14:creationId xmlns:p14="http://schemas.microsoft.com/office/powerpoint/2010/main" val="217814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2C85-9618-46DE-B086-A7767EB9842E}"/>
              </a:ext>
            </a:extLst>
          </p:cNvPr>
          <p:cNvSpPr>
            <a:spLocks noGrp="1"/>
          </p:cNvSpPr>
          <p:nvPr>
            <p:ph type="title"/>
          </p:nvPr>
        </p:nvSpPr>
        <p:spPr/>
        <p:txBody>
          <a:bodyPr/>
          <a:lstStyle/>
          <a:p>
            <a:endParaRPr lang="en-US"/>
          </a:p>
        </p:txBody>
      </p:sp>
      <p:sp>
        <p:nvSpPr>
          <p:cNvPr id="15" name="Date Placeholder 14">
            <a:extLst>
              <a:ext uri="{FF2B5EF4-FFF2-40B4-BE49-F238E27FC236}">
                <a16:creationId xmlns:a16="http://schemas.microsoft.com/office/drawing/2014/main" id="{8830B55B-3F7F-42CE-8591-754F5CC12AE5}"/>
              </a:ext>
            </a:extLst>
          </p:cNvPr>
          <p:cNvSpPr>
            <a:spLocks noGrp="1"/>
          </p:cNvSpPr>
          <p:nvPr>
            <p:ph type="dt" sz="half" idx="10"/>
          </p:nvPr>
        </p:nvSpPr>
        <p:spPr/>
        <p:txBody>
          <a:bodyPr/>
          <a:lstStyle/>
          <a:p>
            <a:r>
              <a:rPr lang="en-US" dirty="0"/>
              <a:t>2022</a:t>
            </a:r>
          </a:p>
        </p:txBody>
      </p:sp>
      <p:sp>
        <p:nvSpPr>
          <p:cNvPr id="16" name="Footer Placeholder 15">
            <a:extLst>
              <a:ext uri="{FF2B5EF4-FFF2-40B4-BE49-F238E27FC236}">
                <a16:creationId xmlns:a16="http://schemas.microsoft.com/office/drawing/2014/main" id="{A1985CAC-F303-4D24-9CAF-7C5F3F7FA68F}"/>
              </a:ext>
            </a:extLst>
          </p:cNvPr>
          <p:cNvSpPr>
            <a:spLocks noGrp="1"/>
          </p:cNvSpPr>
          <p:nvPr>
            <p:ph type="ftr" sz="quarter" idx="11"/>
          </p:nvPr>
        </p:nvSpPr>
        <p:spPr/>
        <p:txBody>
          <a:bodyPr/>
          <a:lstStyle/>
          <a:p>
            <a:r>
              <a:rPr lang="en-US" dirty="0"/>
              <a:t>NCCA</a:t>
            </a:r>
          </a:p>
        </p:txBody>
      </p:sp>
      <p:sp>
        <p:nvSpPr>
          <p:cNvPr id="17" name="Slide Number Placeholder 16">
            <a:extLst>
              <a:ext uri="{FF2B5EF4-FFF2-40B4-BE49-F238E27FC236}">
                <a16:creationId xmlns:a16="http://schemas.microsoft.com/office/drawing/2014/main" id="{A48B62C3-BC69-4DE3-A822-54CF922F94A1}"/>
              </a:ext>
            </a:extLst>
          </p:cNvPr>
          <p:cNvSpPr>
            <a:spLocks noGrp="1"/>
          </p:cNvSpPr>
          <p:nvPr>
            <p:ph type="sldNum" sz="quarter" idx="12"/>
          </p:nvPr>
        </p:nvSpPr>
        <p:spPr/>
        <p:txBody>
          <a:bodyPr/>
          <a:lstStyle/>
          <a:p>
            <a:fld id="{EA87306C-81BA-4795-A5CA-9392456A8C1E}" type="slidenum">
              <a:rPr lang="en-US" smtClean="0"/>
              <a:pPr/>
              <a:t>6</a:t>
            </a:fld>
            <a:endParaRPr lang="en-US" dirty="0"/>
          </a:p>
        </p:txBody>
      </p:sp>
      <p:pic>
        <p:nvPicPr>
          <p:cNvPr id="25" name="Picture 24" descr="A picture containing timeline&#10;&#10;Description automatically generated">
            <a:extLst>
              <a:ext uri="{FF2B5EF4-FFF2-40B4-BE49-F238E27FC236}">
                <a16:creationId xmlns:a16="http://schemas.microsoft.com/office/drawing/2014/main" id="{D4206FD1-DDE3-4931-8E3B-F7AED1E44F13}"/>
              </a:ext>
            </a:extLst>
          </p:cNvPr>
          <p:cNvPicPr>
            <a:picLocks noChangeAspect="1"/>
          </p:cNvPicPr>
          <p:nvPr/>
        </p:nvPicPr>
        <p:blipFill>
          <a:blip r:embed="rId2"/>
          <a:stretch>
            <a:fillRect/>
          </a:stretch>
        </p:blipFill>
        <p:spPr>
          <a:xfrm>
            <a:off x="1593273" y="0"/>
            <a:ext cx="9421091" cy="6858000"/>
          </a:xfrm>
          <a:prstGeom prst="rect">
            <a:avLst/>
          </a:prstGeom>
        </p:spPr>
      </p:pic>
    </p:spTree>
    <p:extLst>
      <p:ext uri="{BB962C8B-B14F-4D97-AF65-F5344CB8AC3E}">
        <p14:creationId xmlns:p14="http://schemas.microsoft.com/office/powerpoint/2010/main" val="1842422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91FFC-0877-4A8F-96DC-19D3C343A4D1}"/>
              </a:ext>
            </a:extLst>
          </p:cNvPr>
          <p:cNvPicPr>
            <a:picLocks noChangeAspect="1"/>
          </p:cNvPicPr>
          <p:nvPr/>
        </p:nvPicPr>
        <p:blipFill>
          <a:blip r:embed="rId2">
            <a:alphaModFix amt="68000"/>
          </a:blip>
          <a:stretch>
            <a:fillRect/>
          </a:stretch>
        </p:blipFill>
        <p:spPr>
          <a:xfrm>
            <a:off x="0" y="1845126"/>
            <a:ext cx="12192000" cy="5012874"/>
          </a:xfrm>
          <a:prstGeom prst="rect">
            <a:avLst/>
          </a:prstGeom>
        </p:spPr>
      </p:pic>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Findings &amp; Recommendations</a:t>
            </a:r>
            <a:endParaRPr lang="en-US" dirty="0"/>
          </a:p>
        </p:txBody>
      </p:sp>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2022</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pPr algn="ctr"/>
            <a:r>
              <a:rPr lang="en-US" dirty="0"/>
              <a:t>Revamp and utilize your social media accounts. Our society has become fully immersed in the digital era and by focusing in on this tactic your organization can reach the broad audiences you appeal to. Post engaging content that will draw interest to the history of the cemetery and activities hosted here.</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err="1"/>
              <a:t>ncca</a:t>
            </a:r>
            <a:endParaRPr lang="en-US" dirty="0"/>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r>
              <a:rPr lang="en-US" dirty="0"/>
              <a:t>7</a:t>
            </a:r>
          </a:p>
        </p:txBody>
      </p:sp>
    </p:spTree>
    <p:extLst>
      <p:ext uri="{BB962C8B-B14F-4D97-AF65-F5344CB8AC3E}">
        <p14:creationId xmlns:p14="http://schemas.microsoft.com/office/powerpoint/2010/main" val="20461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C24A4-E672-42B6-A251-7CA95BBAFEEE}"/>
              </a:ext>
            </a:extLst>
          </p:cNvPr>
          <p:cNvPicPr>
            <a:picLocks noChangeAspect="1"/>
          </p:cNvPicPr>
          <p:nvPr/>
        </p:nvPicPr>
        <p:blipFill>
          <a:blip r:embed="rId2"/>
          <a:stretch>
            <a:fillRect/>
          </a:stretch>
        </p:blipFill>
        <p:spPr>
          <a:xfrm>
            <a:off x="5472209" y="0"/>
            <a:ext cx="6840353" cy="6857999"/>
          </a:xfrm>
          <a:prstGeom prst="rect">
            <a:avLst/>
          </a:prstGeom>
        </p:spPr>
      </p:pic>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704805" y="3959761"/>
            <a:ext cx="3328834" cy="1790164"/>
          </a:xfrm>
        </p:spPr>
        <p:txBody>
          <a:bodyPr/>
          <a:lstStyle/>
          <a:p>
            <a:r>
              <a:rPr lang="pt-BR" dirty="0"/>
              <a:t>Mylah Kate Gainey</a:t>
            </a:r>
          </a:p>
          <a:p>
            <a:endParaRPr lang="pt-BR" dirty="0"/>
          </a:p>
          <a:p>
            <a:r>
              <a:rPr lang="pt-BR" dirty="0"/>
              <a:t>www.linkedin.com/mylahkate​</a:t>
            </a:r>
          </a:p>
          <a:p>
            <a:endParaRPr lang="pt-BR" dirty="0"/>
          </a:p>
          <a:p>
            <a:r>
              <a:rPr lang="pt-BR" dirty="0"/>
              <a:t>DDA7</a:t>
            </a:r>
          </a:p>
          <a:p>
            <a:endParaRPr lang="pt-BR" dirty="0"/>
          </a:p>
          <a:p>
            <a:r>
              <a:rPr lang="pt-BR" dirty="0"/>
              <a:t>05/20/2022</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b="0" dirty="0" err="1"/>
              <a:t>ncca</a:t>
            </a:r>
            <a:endParaRPr lang="en-US" b="0" dirty="0"/>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r>
              <a:rPr lang="en-US" dirty="0"/>
              <a:t>8</a:t>
            </a:r>
          </a:p>
          <a:p>
            <a:endParaRPr lang="en-US" dirty="0"/>
          </a:p>
        </p:txBody>
      </p:sp>
    </p:spTree>
    <p:extLst>
      <p:ext uri="{BB962C8B-B14F-4D97-AF65-F5344CB8AC3E}">
        <p14:creationId xmlns:p14="http://schemas.microsoft.com/office/powerpoint/2010/main" val="1851646291"/>
      </p:ext>
    </p:extLst>
  </p:cSld>
  <p:clrMapOvr>
    <a:masterClrMapping/>
  </p:clrMapOvr>
</p:sld>
</file>

<file path=ppt/theme/theme1.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8B4DAF89-59FE-4064-AB7A-372A9529B50F}"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3.xml><?xml version="1.0" encoding="utf-8"?>
<ds:datastoreItem xmlns:ds="http://schemas.openxmlformats.org/officeDocument/2006/customXml" ds:itemID="{065F1115-A9D1-4ADF-878E-8B9CEB141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{E18DBE72-6A22-44D6-A8AA-E445351E582C}tf16411175_win32</Template>
  <TotalTime>1066</TotalTime>
  <Words>110</Words>
  <Application>Microsoft Office PowerPoint</Application>
  <PresentationFormat>Widescreen</PresentationFormat>
  <Paragraphs>38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Tenorite </vt:lpstr>
      <vt:lpstr>Tenorite Bold</vt:lpstr>
      <vt:lpstr>Office Theme</vt:lpstr>
      <vt:lpstr>Nashville City  Cemetery</vt:lpstr>
      <vt:lpstr>Dashboard</vt:lpstr>
      <vt:lpstr>Dashboard</vt:lpstr>
      <vt:lpstr>Dashboard</vt:lpstr>
      <vt:lpstr>Dashboard</vt:lpstr>
      <vt:lpstr>PowerPoint Presentation</vt:lpstr>
      <vt:lpstr>Findings &amp;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Nashville City  CemetEry</dc:title>
  <dc:creator>Mylah Kate Gainey</dc:creator>
  <cp:lastModifiedBy>Mylah Kate Gainey</cp:lastModifiedBy>
  <cp:revision>12</cp:revision>
  <dcterms:created xsi:type="dcterms:W3CDTF">2022-05-19T17:13:56Z</dcterms:created>
  <dcterms:modified xsi:type="dcterms:W3CDTF">2022-05-20T14:39:10Z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